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62" r:id="rId4"/>
    <p:sldId id="259" r:id="rId5"/>
    <p:sldId id="266" r:id="rId6"/>
    <p:sldId id="268" r:id="rId7"/>
    <p:sldId id="263" r:id="rId8"/>
    <p:sldId id="269" r:id="rId9"/>
    <p:sldId id="264" r:id="rId10"/>
    <p:sldId id="265" r:id="rId11"/>
    <p:sldId id="270" r:id="rId12"/>
    <p:sldId id="261" r:id="rId13"/>
    <p:sldId id="272" r:id="rId14"/>
    <p:sldId id="271" r:id="rId15"/>
    <p:sldId id="273" r:id="rId16"/>
    <p:sldId id="274" r:id="rId17"/>
    <p:sldId id="275" r:id="rId18"/>
    <p:sldId id="276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CC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1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E1C70-D23C-4AF6-A6F8-E31D9A53E949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B1BF7-3644-43F3-B1E8-92A96F832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548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B1BF7-3644-43F3-B1E8-92A96F832A8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687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B1BF7-3644-43F3-B1E8-92A96F832A8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687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B1BF7-3644-43F3-B1E8-92A96F832A8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289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4/15/2017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Real Numbers and the Number 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 Lesson 3 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2</a:t>
                </a:r>
                <a:r>
                  <a:rPr lang="en-US" sz="2400" dirty="0"/>
                  <a:t>: Graph the numbers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dirty="0"/>
                  <a:t> on the number line.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414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2</a:t>
                </a:r>
                <a:r>
                  <a:rPr lang="en-US" sz="2400" dirty="0"/>
                  <a:t>: Graph the numbers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dirty="0"/>
                  <a:t> on the number line.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1371600" y="2176990"/>
            <a:ext cx="6400800" cy="1537590"/>
            <a:chOff x="1371600" y="2176990"/>
            <a:chExt cx="6400800" cy="153759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371600" y="2319311"/>
              <a:ext cx="6400800" cy="0"/>
            </a:xfrm>
            <a:prstGeom prst="line">
              <a:avLst/>
            </a:prstGeom>
            <a:ln w="3810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128270" y="2176990"/>
              <a:ext cx="0" cy="304631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735187" y="2176990"/>
              <a:ext cx="0" cy="304631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3346903" y="2176990"/>
              <a:ext cx="0" cy="304631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955937" y="2176990"/>
              <a:ext cx="0" cy="304631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4564970" y="2176990"/>
              <a:ext cx="0" cy="304631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5173488" y="2176990"/>
              <a:ext cx="0" cy="304631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5783088" y="2176990"/>
              <a:ext cx="0" cy="304631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391630" y="2176990"/>
              <a:ext cx="0" cy="304631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7004405" y="2176990"/>
              <a:ext cx="0" cy="304631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 Box 225"/>
            <p:cNvSpPr txBox="1"/>
            <p:nvPr/>
          </p:nvSpPr>
          <p:spPr>
            <a:xfrm>
              <a:off x="4518995" y="2569791"/>
              <a:ext cx="106892" cy="30463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" name="Text Box 225"/>
            <p:cNvSpPr txBox="1"/>
            <p:nvPr/>
          </p:nvSpPr>
          <p:spPr>
            <a:xfrm>
              <a:off x="5128273" y="2569574"/>
              <a:ext cx="106892" cy="30463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" name="Text Box 225"/>
            <p:cNvSpPr txBox="1"/>
            <p:nvPr/>
          </p:nvSpPr>
          <p:spPr>
            <a:xfrm>
              <a:off x="5737578" y="2569742"/>
              <a:ext cx="106892" cy="30463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" name="Text Box 225"/>
            <p:cNvSpPr txBox="1"/>
            <p:nvPr/>
          </p:nvSpPr>
          <p:spPr>
            <a:xfrm>
              <a:off x="6347270" y="2571153"/>
              <a:ext cx="106892" cy="30463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8" name="Text Box 225"/>
            <p:cNvSpPr txBox="1"/>
            <p:nvPr/>
          </p:nvSpPr>
          <p:spPr>
            <a:xfrm>
              <a:off x="6958132" y="2569684"/>
              <a:ext cx="106892" cy="30463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" name="Text Box 225"/>
            <p:cNvSpPr txBox="1"/>
            <p:nvPr/>
          </p:nvSpPr>
          <p:spPr>
            <a:xfrm>
              <a:off x="3875890" y="2571613"/>
              <a:ext cx="169333" cy="30463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" name="Text Box 225"/>
            <p:cNvSpPr txBox="1"/>
            <p:nvPr/>
          </p:nvSpPr>
          <p:spPr>
            <a:xfrm>
              <a:off x="3266567" y="2571919"/>
              <a:ext cx="169333" cy="30463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" name="Text Box 225"/>
            <p:cNvSpPr txBox="1"/>
            <p:nvPr/>
          </p:nvSpPr>
          <p:spPr>
            <a:xfrm>
              <a:off x="2657523" y="2570575"/>
              <a:ext cx="169333" cy="30463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2" name="Text Box 225"/>
            <p:cNvSpPr txBox="1"/>
            <p:nvPr/>
          </p:nvSpPr>
          <p:spPr>
            <a:xfrm>
              <a:off x="2049952" y="2570377"/>
              <a:ext cx="169333" cy="30463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3085075" y="2226734"/>
              <a:ext cx="152400" cy="152315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9" name="Oval 8"/>
            <p:cNvSpPr/>
            <p:nvPr/>
          </p:nvSpPr>
          <p:spPr>
            <a:xfrm>
              <a:off x="4811882" y="2236080"/>
              <a:ext cx="152400" cy="152315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 Box 225"/>
                <p:cNvSpPr txBox="1"/>
                <p:nvPr/>
              </p:nvSpPr>
              <p:spPr>
                <a:xfrm>
                  <a:off x="2562485" y="3409950"/>
                  <a:ext cx="451908" cy="30463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.</m:t>
                        </m:r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</m:oMath>
                    </m:oMathPara>
                  </a14:m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0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62485" y="3409950"/>
                  <a:ext cx="451908" cy="30463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6757" r="-20270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" name="Straight Arrow Connector 10"/>
            <p:cNvCxnSpPr>
              <a:endCxn id="8" idx="4"/>
            </p:cNvCxnSpPr>
            <p:nvPr/>
          </p:nvCxnSpPr>
          <p:spPr>
            <a:xfrm flipV="1">
              <a:off x="2788440" y="2379049"/>
              <a:ext cx="372835" cy="95487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 Box 225"/>
                <p:cNvSpPr txBox="1"/>
                <p:nvPr/>
              </p:nvSpPr>
              <p:spPr>
                <a:xfrm>
                  <a:off x="5063347" y="3105404"/>
                  <a:ext cx="124883" cy="456946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1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  <m:t>𝟐</m:t>
                            </m:r>
                          </m:den>
                        </m:f>
                      </m:oMath>
                    </m:oMathPara>
                  </a14:m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2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63347" y="3105404"/>
                  <a:ext cx="124883" cy="456946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5000" b="-133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Arrow Connector 12"/>
            <p:cNvCxnSpPr/>
            <p:nvPr/>
          </p:nvCxnSpPr>
          <p:spPr>
            <a:xfrm flipH="1" flipV="1">
              <a:off x="4888082" y="2388396"/>
              <a:ext cx="237707" cy="64588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07100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3</a:t>
                </a:r>
                <a:r>
                  <a:rPr lang="en-US" sz="2400" dirty="0"/>
                  <a:t>: Graph the numbers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</m:oMath>
                </a14:m>
                <a:r>
                  <a:rPr lang="en-US" sz="2400" dirty="0"/>
                  <a:t> on the number line and write two inequalities that compare the two numbers.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035398" y="3333750"/>
            <a:ext cx="1645920" cy="4114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514600" y="3333750"/>
            <a:ext cx="1645920" cy="4114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3</a:t>
                </a:r>
                <a:r>
                  <a:rPr lang="en-US" sz="2400" dirty="0"/>
                  <a:t>: Graph the numbers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</m:oMath>
                </a14:m>
                <a:r>
                  <a:rPr lang="en-US" sz="2400" dirty="0"/>
                  <a:t> on the number line and write two inequalities that compare the two numbers.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  <m:r>
                      <a:rPr lang="en-US" sz="2400" b="1" i="1">
                        <a:latin typeface="Cambria Math"/>
                      </a:rPr>
                      <m:t>&lt;−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b="1" dirty="0"/>
                  <a:t>                 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&gt;−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1371600" y="1859272"/>
            <a:ext cx="6400800" cy="1398278"/>
            <a:chOff x="1371600" y="1859272"/>
            <a:chExt cx="6400800" cy="1398278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371600" y="2001615"/>
              <a:ext cx="6400800" cy="0"/>
            </a:xfrm>
            <a:prstGeom prst="line">
              <a:avLst/>
            </a:prstGeom>
            <a:ln w="3810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128270" y="1859272"/>
              <a:ext cx="0" cy="304679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735187" y="1859272"/>
              <a:ext cx="0" cy="304679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3346903" y="1859272"/>
              <a:ext cx="0" cy="304679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955937" y="1859272"/>
              <a:ext cx="0" cy="304679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4564970" y="1859272"/>
              <a:ext cx="0" cy="304679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5173488" y="1859272"/>
              <a:ext cx="0" cy="304679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5783088" y="1859272"/>
              <a:ext cx="0" cy="304679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391630" y="1859272"/>
              <a:ext cx="0" cy="304679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7004405" y="1859272"/>
              <a:ext cx="0" cy="304679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 Box 225"/>
            <p:cNvSpPr txBox="1"/>
            <p:nvPr/>
          </p:nvSpPr>
          <p:spPr>
            <a:xfrm>
              <a:off x="4485682" y="2249883"/>
              <a:ext cx="169333" cy="30467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" name="Text Box 225"/>
            <p:cNvSpPr txBox="1"/>
            <p:nvPr/>
          </p:nvSpPr>
          <p:spPr>
            <a:xfrm>
              <a:off x="5094960" y="2249667"/>
              <a:ext cx="169333" cy="30467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" name="Text Box 225"/>
            <p:cNvSpPr txBox="1"/>
            <p:nvPr/>
          </p:nvSpPr>
          <p:spPr>
            <a:xfrm>
              <a:off x="5704265" y="2250077"/>
              <a:ext cx="169333" cy="30467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" name="Text Box 225"/>
            <p:cNvSpPr txBox="1"/>
            <p:nvPr/>
          </p:nvSpPr>
          <p:spPr>
            <a:xfrm>
              <a:off x="6313957" y="2251001"/>
              <a:ext cx="169333" cy="30362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8" name="Text Box 225"/>
            <p:cNvSpPr txBox="1"/>
            <p:nvPr/>
          </p:nvSpPr>
          <p:spPr>
            <a:xfrm>
              <a:off x="6958132" y="2250261"/>
              <a:ext cx="106892" cy="30467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" name="Text Box 225"/>
            <p:cNvSpPr txBox="1"/>
            <p:nvPr/>
          </p:nvSpPr>
          <p:spPr>
            <a:xfrm>
              <a:off x="3875890" y="2251704"/>
              <a:ext cx="169333" cy="30467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" name="Text Box 225"/>
            <p:cNvSpPr txBox="1"/>
            <p:nvPr/>
          </p:nvSpPr>
          <p:spPr>
            <a:xfrm>
              <a:off x="3266567" y="2252497"/>
              <a:ext cx="169333" cy="30467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" name="Text Box 225"/>
            <p:cNvSpPr txBox="1"/>
            <p:nvPr/>
          </p:nvSpPr>
          <p:spPr>
            <a:xfrm>
              <a:off x="2657523" y="2251153"/>
              <a:ext cx="169333" cy="30467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-7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2" name="Text Box 225"/>
            <p:cNvSpPr txBox="1"/>
            <p:nvPr/>
          </p:nvSpPr>
          <p:spPr>
            <a:xfrm>
              <a:off x="2049952" y="2250955"/>
              <a:ext cx="169333" cy="30467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3878210" y="1897085"/>
              <a:ext cx="152400" cy="15234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5089515" y="1918372"/>
              <a:ext cx="152400" cy="15234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 Box 225"/>
                <p:cNvSpPr txBox="1"/>
                <p:nvPr/>
              </p:nvSpPr>
              <p:spPr>
                <a:xfrm>
                  <a:off x="3306848" y="2894599"/>
                  <a:ext cx="267758" cy="304679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𝟓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0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06848" y="2894599"/>
                  <a:ext cx="267758" cy="304679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11364" r="-31818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" name="Straight Arrow Connector 10"/>
            <p:cNvCxnSpPr>
              <a:endCxn id="8" idx="3"/>
            </p:cNvCxnSpPr>
            <p:nvPr/>
          </p:nvCxnSpPr>
          <p:spPr>
            <a:xfrm flipV="1">
              <a:off x="3440728" y="2027115"/>
              <a:ext cx="459800" cy="78365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 Box 225"/>
                <p:cNvSpPr txBox="1"/>
                <p:nvPr/>
              </p:nvSpPr>
              <p:spPr>
                <a:xfrm>
                  <a:off x="5807345" y="2800531"/>
                  <a:ext cx="267758" cy="457019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2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07345" y="2800531"/>
                  <a:ext cx="267758" cy="457019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l="-13636" r="-2727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Arrow Connector 12"/>
            <p:cNvCxnSpPr/>
            <p:nvPr/>
          </p:nvCxnSpPr>
          <p:spPr>
            <a:xfrm flipH="1" flipV="1">
              <a:off x="5219597" y="2048402"/>
              <a:ext cx="650190" cy="66830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9695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4</a:t>
                </a:r>
                <a:r>
                  <a:rPr lang="en-US" sz="2400" dirty="0"/>
                  <a:t>: Graph the numbers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, 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, </m:t>
                    </m:r>
                    <m:r>
                      <a:rPr lang="en-US" sz="2400" b="1" i="1">
                        <a:latin typeface="Cambria Math"/>
                      </a:rPr>
                      <m:t>𝟎</m:t>
                    </m:r>
                    <m:r>
                      <a:rPr lang="en-US" sz="2400" b="1" i="1">
                        <a:latin typeface="Cambria Math"/>
                      </a:rPr>
                      <m:t>,  </m:t>
                    </m:r>
                    <m:r>
                      <a:rPr lang="en-US" sz="2400" b="1" i="1">
                        <a:latin typeface="Cambria Math"/>
                      </a:rPr>
                      <m:t>𝟏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  <m:r>
                      <a:rPr lang="en-US" sz="2400" b="1" i="1">
                        <a:latin typeface="Cambria Math"/>
                      </a:rPr>
                      <m:t>, </m:t>
                    </m:r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en-US" sz="2400" b="1" i="1">
                        <a:latin typeface="Cambria Math"/>
                      </a:rPr>
                      <m:t>, −</m:t>
                    </m:r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</m:oMath>
                </a14:m>
                <a:r>
                  <a:rPr lang="en-US" sz="2400" dirty="0"/>
                  <a:t> on the number line and write the numbers in increasing order.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6541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p:sp>
        <p:nvSpPr>
          <p:cNvPr id="41" name="Rectangle 40"/>
          <p:cNvSpPr/>
          <p:nvPr/>
        </p:nvSpPr>
        <p:spPr>
          <a:xfrm>
            <a:off x="914400" y="3714750"/>
            <a:ext cx="7315200" cy="914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4</a:t>
                </a:r>
                <a:r>
                  <a:rPr lang="en-US" sz="2400" dirty="0"/>
                  <a:t>: Graph the numbers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, 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, </m:t>
                    </m:r>
                    <m:r>
                      <a:rPr lang="en-US" sz="2400" b="1" i="1">
                        <a:latin typeface="Cambria Math"/>
                      </a:rPr>
                      <m:t>𝟎</m:t>
                    </m:r>
                    <m:r>
                      <a:rPr lang="en-US" sz="2400" b="1" i="1">
                        <a:latin typeface="Cambria Math"/>
                      </a:rPr>
                      <m:t>,  </m:t>
                    </m:r>
                    <m:r>
                      <a:rPr lang="en-US" sz="2400" b="1" i="1">
                        <a:latin typeface="Cambria Math"/>
                      </a:rPr>
                      <m:t>𝟏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  <m:r>
                      <a:rPr lang="en-US" sz="2400" b="1" i="1">
                        <a:latin typeface="Cambria Math"/>
                      </a:rPr>
                      <m:t>, </m:t>
                    </m:r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en-US" sz="2400" b="1" i="1">
                        <a:latin typeface="Cambria Math"/>
                      </a:rPr>
                      <m:t>, −</m:t>
                    </m:r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</m:oMath>
                </a14:m>
                <a:r>
                  <a:rPr lang="en-US" sz="2400" dirty="0"/>
                  <a:t> on the number line and write the numbers in increasing order.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𝟓</m:t>
                      </m:r>
                      <m:r>
                        <a:rPr lang="en-US" sz="2400" b="1" i="1">
                          <a:latin typeface="Cambria Math"/>
                        </a:rPr>
                        <m:t>,  −</m:t>
                      </m:r>
                      <m:r>
                        <a:rPr lang="en-US" sz="2400" b="1" i="1"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latin typeface="Cambria Math"/>
                        </a:rPr>
                        <m:t>,  −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,  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  <m:r>
                        <a:rPr lang="en-US" sz="2400" b="1" i="1">
                          <a:latin typeface="Cambria Math"/>
                        </a:rPr>
                        <m:t>,  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,  </m:t>
                      </m:r>
                      <m:r>
                        <a:rPr lang="en-US" sz="2400" b="1" i="1">
                          <a:latin typeface="Cambria Math"/>
                        </a:rPr>
                        <m:t>𝟏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𝟓</m:t>
                      </m:r>
                      <m:r>
                        <a:rPr lang="en-US" sz="2400" b="1" i="1">
                          <a:latin typeface="Cambria Math"/>
                        </a:rPr>
                        <m:t>,  </m:t>
                      </m:r>
                      <m:r>
                        <a:rPr lang="en-US" sz="2400" b="1" i="1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1371600" y="2114550"/>
            <a:ext cx="6400800" cy="1219200"/>
            <a:chOff x="1371600" y="2114550"/>
            <a:chExt cx="6400800" cy="1219200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1371600" y="2790078"/>
              <a:ext cx="6400800" cy="0"/>
            </a:xfrm>
            <a:prstGeom prst="line">
              <a:avLst/>
            </a:prstGeom>
            <a:ln w="3810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128270" y="2647743"/>
              <a:ext cx="0" cy="304662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735187" y="2647743"/>
              <a:ext cx="0" cy="304662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346903" y="2647743"/>
              <a:ext cx="0" cy="304662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955937" y="2647743"/>
              <a:ext cx="0" cy="304662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4564970" y="2647743"/>
              <a:ext cx="0" cy="304662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5173488" y="2647743"/>
              <a:ext cx="0" cy="304662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5783088" y="2647743"/>
              <a:ext cx="0" cy="304662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6391630" y="2647743"/>
              <a:ext cx="0" cy="304662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7004405" y="2647743"/>
              <a:ext cx="0" cy="304662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 Box 225"/>
            <p:cNvSpPr txBox="1"/>
            <p:nvPr/>
          </p:nvSpPr>
          <p:spPr>
            <a:xfrm>
              <a:off x="4518995" y="3026959"/>
              <a:ext cx="106892" cy="30466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" name="Text Box 225"/>
            <p:cNvSpPr txBox="1"/>
            <p:nvPr/>
          </p:nvSpPr>
          <p:spPr>
            <a:xfrm>
              <a:off x="5128273" y="3026742"/>
              <a:ext cx="106892" cy="30466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" name="Text Box 225"/>
            <p:cNvSpPr txBox="1"/>
            <p:nvPr/>
          </p:nvSpPr>
          <p:spPr>
            <a:xfrm>
              <a:off x="5737578" y="3026911"/>
              <a:ext cx="106892" cy="30466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" name="Text Box 225"/>
            <p:cNvSpPr txBox="1"/>
            <p:nvPr/>
          </p:nvSpPr>
          <p:spPr>
            <a:xfrm>
              <a:off x="6347270" y="3028322"/>
              <a:ext cx="106892" cy="30466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6" name="Text Box 225"/>
            <p:cNvSpPr txBox="1"/>
            <p:nvPr/>
          </p:nvSpPr>
          <p:spPr>
            <a:xfrm>
              <a:off x="6958132" y="3026852"/>
              <a:ext cx="106892" cy="30466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7" name="Text Box 225"/>
            <p:cNvSpPr txBox="1"/>
            <p:nvPr/>
          </p:nvSpPr>
          <p:spPr>
            <a:xfrm>
              <a:off x="3875890" y="3028782"/>
              <a:ext cx="169333" cy="30466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" name="Text Box 225"/>
            <p:cNvSpPr txBox="1"/>
            <p:nvPr/>
          </p:nvSpPr>
          <p:spPr>
            <a:xfrm>
              <a:off x="3266567" y="3029088"/>
              <a:ext cx="169333" cy="30466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9" name="Text Box 225"/>
            <p:cNvSpPr txBox="1"/>
            <p:nvPr/>
          </p:nvSpPr>
          <p:spPr>
            <a:xfrm>
              <a:off x="2657523" y="3027744"/>
              <a:ext cx="169333" cy="30466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0" name="Text Box 225"/>
            <p:cNvSpPr txBox="1"/>
            <p:nvPr/>
          </p:nvSpPr>
          <p:spPr>
            <a:xfrm>
              <a:off x="2049952" y="3027545"/>
              <a:ext cx="169333" cy="30466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3271612" y="2704989"/>
              <a:ext cx="152400" cy="152331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9" name="Oval 8"/>
            <p:cNvSpPr/>
            <p:nvPr/>
          </p:nvSpPr>
          <p:spPr>
            <a:xfrm>
              <a:off x="4482760" y="2711549"/>
              <a:ext cx="152400" cy="152331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 Box 225"/>
                <p:cNvSpPr txBox="1"/>
                <p:nvPr/>
              </p:nvSpPr>
              <p:spPr>
                <a:xfrm>
                  <a:off x="3156253" y="2266881"/>
                  <a:ext cx="267758" cy="30466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0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56253" y="2266881"/>
                  <a:ext cx="267758" cy="30466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13636" r="-2727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 Box 225"/>
                <p:cNvSpPr txBox="1"/>
                <p:nvPr/>
              </p:nvSpPr>
              <p:spPr>
                <a:xfrm>
                  <a:off x="4518995" y="2266881"/>
                  <a:ext cx="124883" cy="30466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1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18995" y="2266881"/>
                  <a:ext cx="124883" cy="30466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52381" r="-52381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Oval 11"/>
            <p:cNvSpPr/>
            <p:nvPr/>
          </p:nvSpPr>
          <p:spPr>
            <a:xfrm>
              <a:off x="6920065" y="2711549"/>
              <a:ext cx="152400" cy="152331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 Box 225"/>
                <p:cNvSpPr txBox="1"/>
                <p:nvPr/>
              </p:nvSpPr>
              <p:spPr>
                <a:xfrm>
                  <a:off x="6945278" y="2273563"/>
                  <a:ext cx="124883" cy="30466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𝟒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3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45278" y="2273563"/>
                  <a:ext cx="124883" cy="304662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l="-52381" r="-52381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Oval 13"/>
            <p:cNvSpPr/>
            <p:nvPr/>
          </p:nvSpPr>
          <p:spPr>
            <a:xfrm>
              <a:off x="5410595" y="2704867"/>
              <a:ext cx="152400" cy="152331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 Box 225"/>
                <p:cNvSpPr txBox="1"/>
                <p:nvPr/>
              </p:nvSpPr>
              <p:spPr>
                <a:xfrm>
                  <a:off x="5335868" y="2266881"/>
                  <a:ext cx="310092" cy="30466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.</m:t>
                        </m:r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𝟓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5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35868" y="2266881"/>
                  <a:ext cx="310092" cy="304662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21569" r="-27451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Oval 15"/>
            <p:cNvSpPr/>
            <p:nvPr/>
          </p:nvSpPr>
          <p:spPr>
            <a:xfrm>
              <a:off x="4825497" y="2711549"/>
              <a:ext cx="152400" cy="152331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 Box 225"/>
                <p:cNvSpPr txBox="1"/>
                <p:nvPr/>
              </p:nvSpPr>
              <p:spPr>
                <a:xfrm>
                  <a:off x="4841612" y="2114550"/>
                  <a:ext cx="124883" cy="456993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1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  <m:t>𝟐</m:t>
                            </m:r>
                          </m:den>
                        </m:f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7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41612" y="2114550"/>
                  <a:ext cx="124883" cy="456993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Oval 17"/>
            <p:cNvSpPr/>
            <p:nvPr/>
          </p:nvSpPr>
          <p:spPr>
            <a:xfrm>
              <a:off x="3606652" y="2718954"/>
              <a:ext cx="152400" cy="152331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 Box 225"/>
                <p:cNvSpPr txBox="1"/>
                <p:nvPr/>
              </p:nvSpPr>
              <p:spPr>
                <a:xfrm>
                  <a:off x="3555900" y="2121232"/>
                  <a:ext cx="267758" cy="456993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  <m:t>−</m:t>
                            </m:r>
                            <m:r>
                              <a:rPr lang="en-US" sz="1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  <m:t>𝟑</m:t>
                            </m:r>
                          </m:num>
                          <m:den>
                            <m:r>
                              <a:rPr lang="en-US" sz="1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  <m:t>𝟐</m:t>
                            </m:r>
                          </m:den>
                        </m:f>
                      </m:oMath>
                    </m:oMathPara>
                  </a14:m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9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55900" y="2121232"/>
                  <a:ext cx="267758" cy="456993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r="-4545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Oval 19"/>
            <p:cNvSpPr/>
            <p:nvPr/>
          </p:nvSpPr>
          <p:spPr>
            <a:xfrm>
              <a:off x="2929188" y="2711549"/>
              <a:ext cx="152400" cy="152331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 Box 225"/>
                <p:cNvSpPr txBox="1"/>
                <p:nvPr/>
              </p:nvSpPr>
              <p:spPr>
                <a:xfrm>
                  <a:off x="2590800" y="2282629"/>
                  <a:ext cx="451908" cy="30466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.</m:t>
                        </m:r>
                        <m:r>
                          <a:rPr lang="en-US" sz="16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𝟓</m:t>
                        </m:r>
                      </m:oMath>
                    </m:oMathPara>
                  </a14:m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1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90800" y="2282629"/>
                  <a:ext cx="451908" cy="304662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l="-6757" r="-20270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602134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ABSOLUTE VALUE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/>
                  <a:t>of a real number is the distance between the origin and the point representing the real number. The symbol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400" dirty="0"/>
                  <a:t>represents the absolute value of a number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Group 40"/>
          <p:cNvGrpSpPr/>
          <p:nvPr/>
        </p:nvGrpSpPr>
        <p:grpSpPr>
          <a:xfrm>
            <a:off x="1371600" y="2056187"/>
            <a:ext cx="6400800" cy="1097280"/>
            <a:chOff x="1676628" y="2056187"/>
            <a:chExt cx="6400800" cy="910914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1676628" y="2683959"/>
              <a:ext cx="6400800" cy="0"/>
            </a:xfrm>
            <a:prstGeom prst="line">
              <a:avLst/>
            </a:prstGeom>
            <a:ln w="3810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288190" y="2598522"/>
              <a:ext cx="0" cy="18287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2717874" y="2598522"/>
              <a:ext cx="0" cy="18287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144594" y="2598522"/>
              <a:ext cx="0" cy="18287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570520" y="2598522"/>
              <a:ext cx="0" cy="18287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3997240" y="2598522"/>
              <a:ext cx="0" cy="18287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424649" y="2598522"/>
              <a:ext cx="0" cy="18287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4849886" y="2598522"/>
              <a:ext cx="0" cy="18287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5276606" y="2598522"/>
              <a:ext cx="0" cy="18287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5701813" y="2598522"/>
              <a:ext cx="0" cy="18287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6128533" y="2598522"/>
              <a:ext cx="0" cy="18287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555253" y="2598522"/>
              <a:ext cx="0" cy="18287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980490" y="2598522"/>
              <a:ext cx="0" cy="18287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7407210" y="2598522"/>
              <a:ext cx="0" cy="18287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 Box 225"/>
            <p:cNvSpPr txBox="1"/>
            <p:nvPr/>
          </p:nvSpPr>
          <p:spPr>
            <a:xfrm>
              <a:off x="4834566" y="2782949"/>
              <a:ext cx="149649" cy="1828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2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2" name="Text Box 225"/>
            <p:cNvSpPr txBox="1"/>
            <p:nvPr/>
          </p:nvSpPr>
          <p:spPr>
            <a:xfrm>
              <a:off x="5254530" y="2782920"/>
              <a:ext cx="149649" cy="1828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2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" name="Text Box 225"/>
            <p:cNvSpPr txBox="1"/>
            <p:nvPr/>
          </p:nvSpPr>
          <p:spPr>
            <a:xfrm>
              <a:off x="5687557" y="2782819"/>
              <a:ext cx="149649" cy="1828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2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" name="Text Box 225"/>
            <p:cNvSpPr txBox="1"/>
            <p:nvPr/>
          </p:nvSpPr>
          <p:spPr>
            <a:xfrm>
              <a:off x="6110991" y="2782819"/>
              <a:ext cx="149649" cy="1828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2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" name="Text Box 225"/>
            <p:cNvSpPr txBox="1"/>
            <p:nvPr/>
          </p:nvSpPr>
          <p:spPr>
            <a:xfrm>
              <a:off x="6540584" y="2782920"/>
              <a:ext cx="149649" cy="1828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2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" name="Text Box 225"/>
            <p:cNvSpPr txBox="1"/>
            <p:nvPr/>
          </p:nvSpPr>
          <p:spPr>
            <a:xfrm>
              <a:off x="6964340" y="2783301"/>
              <a:ext cx="149649" cy="1828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2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" name="Text Box 225"/>
            <p:cNvSpPr txBox="1"/>
            <p:nvPr/>
          </p:nvSpPr>
          <p:spPr>
            <a:xfrm>
              <a:off x="7394151" y="2783767"/>
              <a:ext cx="149649" cy="1828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2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8" name="Text Box 225"/>
            <p:cNvSpPr txBox="1"/>
            <p:nvPr/>
          </p:nvSpPr>
          <p:spPr>
            <a:xfrm>
              <a:off x="4360841" y="2784043"/>
              <a:ext cx="237066" cy="1828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2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" name="Text Box 225"/>
            <p:cNvSpPr txBox="1"/>
            <p:nvPr/>
          </p:nvSpPr>
          <p:spPr>
            <a:xfrm>
              <a:off x="3934219" y="2784043"/>
              <a:ext cx="237066" cy="1828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2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" name="Text Box 225"/>
            <p:cNvSpPr txBox="1"/>
            <p:nvPr/>
          </p:nvSpPr>
          <p:spPr>
            <a:xfrm>
              <a:off x="3510599" y="2783301"/>
              <a:ext cx="237066" cy="1828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2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" name="Text Box 225"/>
            <p:cNvSpPr txBox="1"/>
            <p:nvPr/>
          </p:nvSpPr>
          <p:spPr>
            <a:xfrm>
              <a:off x="3081167" y="2784227"/>
              <a:ext cx="237066" cy="1828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2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2" name="Text Box 225"/>
            <p:cNvSpPr txBox="1"/>
            <p:nvPr/>
          </p:nvSpPr>
          <p:spPr>
            <a:xfrm>
              <a:off x="2655928" y="2783301"/>
              <a:ext cx="237066" cy="1828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24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" name="Text Box 225"/>
            <p:cNvSpPr txBox="1"/>
            <p:nvPr/>
          </p:nvSpPr>
          <p:spPr>
            <a:xfrm>
              <a:off x="2228507" y="2783420"/>
              <a:ext cx="237066" cy="18287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24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4847908" y="2407628"/>
              <a:ext cx="2116432" cy="0"/>
            </a:xfrm>
            <a:prstGeom prst="line">
              <a:avLst/>
            </a:prstGeom>
            <a:ln w="3810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2701722" y="2407628"/>
              <a:ext cx="2148178" cy="0"/>
            </a:xfrm>
            <a:prstGeom prst="line">
              <a:avLst/>
            </a:prstGeom>
            <a:ln w="3810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4854073" y="2158074"/>
              <a:ext cx="0" cy="365748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 Box 225"/>
            <p:cNvSpPr txBox="1"/>
            <p:nvPr/>
          </p:nvSpPr>
          <p:spPr>
            <a:xfrm>
              <a:off x="3237382" y="2056187"/>
              <a:ext cx="1311479" cy="35144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 units</a:t>
              </a:r>
              <a:endParaRPr lang="en-US" sz="24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" name="Text Box 225"/>
            <p:cNvSpPr txBox="1"/>
            <p:nvPr/>
          </p:nvSpPr>
          <p:spPr>
            <a:xfrm>
              <a:off x="5280309" y="2056188"/>
              <a:ext cx="1211228" cy="35144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 units</a:t>
              </a:r>
              <a:endParaRPr lang="en-US" sz="2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2717874" y="2141239"/>
              <a:ext cx="0" cy="365125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6980490" y="2158697"/>
              <a:ext cx="0" cy="365125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3" name="Table 4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2431976"/>
                  </p:ext>
                </p:extLst>
              </p:nvPr>
            </p:nvGraphicFramePr>
            <p:xfrm>
              <a:off x="457200" y="3257550"/>
              <a:ext cx="8229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The distance of -5 to the origin is 5 units.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The distance of 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Times New Roman"/>
                            </a:rPr>
                            <a:t>5 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</a:rPr>
                            <a:t>to the origin is 5 units.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3" name="Table 4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2431976"/>
                  </p:ext>
                </p:extLst>
              </p:nvPr>
            </p:nvGraphicFramePr>
            <p:xfrm>
              <a:off x="457200" y="3257550"/>
              <a:ext cx="8229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0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1"/>
                        </a:ext>
                      </a:extLst>
                    </a:gridCol>
                  </a:tblGrid>
                  <a:tr h="13716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r="-100000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b="-8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170198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5</a:t>
                </a:r>
                <a:r>
                  <a:rPr lang="en-US" sz="2400" dirty="0"/>
                  <a:t>: Evaluate and graph the numbers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  <m:r>
                          <a:rPr lang="en-US" sz="2400" b="1" i="1">
                            <a:latin typeface="Cambria Math"/>
                          </a:rPr>
                          <m:t>.</m:t>
                        </m:r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e>
                    </m:d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400" dirty="0"/>
                  <a:t> on the number line.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849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5257800" y="3531870"/>
            <a:ext cx="2286000" cy="6400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620647" y="3638550"/>
            <a:ext cx="2560320" cy="4114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5</a:t>
                </a:r>
                <a:r>
                  <a:rPr lang="en-US" sz="2400" dirty="0"/>
                  <a:t>: Evaluate and graph the numbers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  <m:r>
                          <a:rPr lang="en-US" sz="2400" b="1" i="1">
                            <a:latin typeface="Cambria Math"/>
                          </a:rPr>
                          <m:t>.</m:t>
                        </m:r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e>
                    </m:d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400" dirty="0"/>
                  <a:t> on the number line.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  <m:r>
                          <a:rPr lang="en-US" sz="2400" b="1" i="1">
                            <a:latin typeface="Cambria Math"/>
                          </a:rPr>
                          <m:t>.</m:t>
                        </m:r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.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𝒖𝒏𝒊𝒕𝒔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en-US" sz="2400" b="1" i="1">
                        <a:latin typeface="Cambria Math"/>
                      </a:rPr>
                      <m:t>𝒖𝒏𝒊𝒕𝒔</m:t>
                    </m:r>
                  </m:oMath>
                </a14:m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1371600" y="1657350"/>
            <a:ext cx="6400800" cy="1371600"/>
            <a:chOff x="1371600" y="1657350"/>
            <a:chExt cx="6400800" cy="1371600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1371600" y="2670308"/>
              <a:ext cx="6400800" cy="0"/>
            </a:xfrm>
            <a:prstGeom prst="line">
              <a:avLst/>
            </a:prstGeom>
            <a:ln w="3810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/>
            <p:cNvSpPr/>
            <p:nvPr/>
          </p:nvSpPr>
          <p:spPr>
            <a:xfrm>
              <a:off x="5971778" y="2630598"/>
              <a:ext cx="91440" cy="91415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 Box 225"/>
                <p:cNvSpPr txBox="1"/>
                <p:nvPr/>
              </p:nvSpPr>
              <p:spPr>
                <a:xfrm>
                  <a:off x="5862452" y="2325861"/>
                  <a:ext cx="310092" cy="18283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  <m:r>
                          <a:rPr lang="en-US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.</m:t>
                        </m:r>
                        <m:r>
                          <a:rPr lang="en-US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</m:oMath>
                    </m:oMathPara>
                  </a14:m>
                  <a:endParaRPr lang="en-US" sz="32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8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62452" y="2325861"/>
                  <a:ext cx="310092" cy="18283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27451" r="-41176" b="-6333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Oval 8"/>
            <p:cNvSpPr/>
            <p:nvPr/>
          </p:nvSpPr>
          <p:spPr>
            <a:xfrm>
              <a:off x="4212080" y="2630598"/>
              <a:ext cx="91440" cy="91415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 Box 225"/>
                <p:cNvSpPr txBox="1"/>
                <p:nvPr/>
              </p:nvSpPr>
              <p:spPr>
                <a:xfrm>
                  <a:off x="4193595" y="2114550"/>
                  <a:ext cx="124883" cy="27424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1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  <m:t>𝟐</m:t>
                            </m:r>
                          </m:den>
                        </m:f>
                      </m:oMath>
                    </m:oMathPara>
                  </a14:m>
                  <a:endParaRPr lang="en-US" sz="28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0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3595" y="2114550"/>
                  <a:ext cx="124883" cy="27424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5000" b="-66667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" name="Straight Connector 10"/>
            <p:cNvCxnSpPr/>
            <p:nvPr/>
          </p:nvCxnSpPr>
          <p:spPr>
            <a:xfrm>
              <a:off x="4574047" y="2014148"/>
              <a:ext cx="1420130" cy="0"/>
            </a:xfrm>
            <a:prstGeom prst="line">
              <a:avLst/>
            </a:prstGeom>
            <a:ln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274637" y="2007795"/>
              <a:ext cx="300833" cy="6352"/>
            </a:xfrm>
            <a:prstGeom prst="line">
              <a:avLst/>
            </a:prstGeom>
            <a:ln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559593" y="1764662"/>
              <a:ext cx="5377" cy="731321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 Box 225"/>
                <p:cNvSpPr txBox="1"/>
                <p:nvPr/>
              </p:nvSpPr>
              <p:spPr>
                <a:xfrm>
                  <a:off x="3511967" y="1657350"/>
                  <a:ext cx="711200" cy="27424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𝟏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𝟐</m:t>
                          </m:r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effectLst/>
                          <a:latin typeface="Cambria Math"/>
                          <a:ea typeface="Calibri"/>
                        </a:rPr>
                        <m:t> </m:t>
                      </m:r>
                    </m:oMath>
                  </a14:m>
                  <a:r>
                    <a:rPr lang="en-US" sz="2000" b="1">
                      <a:solidFill>
                        <a:srgbClr val="0070C0"/>
                      </a:solidFill>
                      <a:effectLst/>
                      <a:latin typeface="Times New Roman"/>
                      <a:ea typeface="Calibri"/>
                    </a:rPr>
                    <a:t>units</a:t>
                  </a:r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4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11967" y="1657350"/>
                  <a:ext cx="711200" cy="274245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t="-4444" r="-19658" b="-91111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Text Box 225"/>
            <p:cNvSpPr txBox="1"/>
            <p:nvPr/>
          </p:nvSpPr>
          <p:spPr>
            <a:xfrm>
              <a:off x="4821367" y="1702765"/>
              <a:ext cx="928158" cy="18283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20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2.3 units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4274637" y="1758145"/>
              <a:ext cx="0" cy="36576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5994177" y="1764661"/>
              <a:ext cx="0" cy="548491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128270" y="2584891"/>
              <a:ext cx="0" cy="18283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735187" y="2584891"/>
              <a:ext cx="0" cy="18283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346903" y="2584891"/>
              <a:ext cx="0" cy="18283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3955937" y="2584891"/>
              <a:ext cx="0" cy="18283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4564970" y="2584891"/>
              <a:ext cx="0" cy="18283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173488" y="2584891"/>
              <a:ext cx="0" cy="18283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5783088" y="2584891"/>
              <a:ext cx="0" cy="18283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6391630" y="2584891"/>
              <a:ext cx="0" cy="18283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7004405" y="2584891"/>
              <a:ext cx="0" cy="18283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225"/>
            <p:cNvSpPr txBox="1"/>
            <p:nvPr/>
          </p:nvSpPr>
          <p:spPr>
            <a:xfrm>
              <a:off x="4518995" y="2844842"/>
              <a:ext cx="106892" cy="18283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28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" name="Text Box 225"/>
            <p:cNvSpPr txBox="1"/>
            <p:nvPr/>
          </p:nvSpPr>
          <p:spPr>
            <a:xfrm>
              <a:off x="5128273" y="2844712"/>
              <a:ext cx="106892" cy="18283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28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" name="Text Box 225"/>
            <p:cNvSpPr txBox="1"/>
            <p:nvPr/>
          </p:nvSpPr>
          <p:spPr>
            <a:xfrm>
              <a:off x="5737578" y="2844813"/>
              <a:ext cx="106892" cy="18283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28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" name="Text Box 225"/>
            <p:cNvSpPr txBox="1"/>
            <p:nvPr/>
          </p:nvSpPr>
          <p:spPr>
            <a:xfrm>
              <a:off x="6347270" y="2845660"/>
              <a:ext cx="106892" cy="18283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28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2" name="Text Box 225"/>
            <p:cNvSpPr txBox="1"/>
            <p:nvPr/>
          </p:nvSpPr>
          <p:spPr>
            <a:xfrm>
              <a:off x="6958132" y="2844778"/>
              <a:ext cx="106892" cy="18283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28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" name="Text Box 225"/>
            <p:cNvSpPr txBox="1"/>
            <p:nvPr/>
          </p:nvSpPr>
          <p:spPr>
            <a:xfrm>
              <a:off x="3875890" y="2845936"/>
              <a:ext cx="169333" cy="18283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28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" name="Text Box 225"/>
            <p:cNvSpPr txBox="1"/>
            <p:nvPr/>
          </p:nvSpPr>
          <p:spPr>
            <a:xfrm>
              <a:off x="3266567" y="2846120"/>
              <a:ext cx="169333" cy="18283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28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" name="Text Box 225"/>
            <p:cNvSpPr txBox="1"/>
            <p:nvPr/>
          </p:nvSpPr>
          <p:spPr>
            <a:xfrm>
              <a:off x="2657523" y="2845313"/>
              <a:ext cx="169333" cy="18283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28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6" name="Text Box 225"/>
            <p:cNvSpPr txBox="1"/>
            <p:nvPr/>
          </p:nvSpPr>
          <p:spPr>
            <a:xfrm>
              <a:off x="2049952" y="2845194"/>
              <a:ext cx="169333" cy="18283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280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2309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graph and compare real numbers using the number line.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Real Number 	</a:t>
            </a:r>
            <a:r>
              <a:rPr lang="en-US" sz="2400" dirty="0">
                <a:sym typeface="Symbol"/>
              </a:rPr>
              <a:t>  R</a:t>
            </a:r>
            <a:r>
              <a:rPr lang="en-US" sz="2400" dirty="0"/>
              <a:t>ational  Number	</a:t>
            </a:r>
            <a:r>
              <a:rPr lang="en-US" sz="2400" dirty="0">
                <a:sym typeface="Symbol"/>
              </a:rPr>
              <a:t>  Irrational number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Non-Integers	</a:t>
            </a:r>
            <a:r>
              <a:rPr lang="en-US" sz="2400" dirty="0">
                <a:sym typeface="Symbol"/>
              </a:rPr>
              <a:t>  Integers		  Negative Numbers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>
                <a:sym typeface="Symbol"/>
              </a:rPr>
              <a:t>Numbers		  Whole Numbers	  Zero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>
                <a:sym typeface="Symbol"/>
              </a:rPr>
              <a:t>Natural Numbers	  Number line		 Graph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>
                <a:sym typeface="Symbol"/>
              </a:rPr>
              <a:t>Plot			  Absolute Value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228600" y="754459"/>
            <a:ext cx="8686800" cy="3722291"/>
            <a:chOff x="124911" y="202631"/>
            <a:chExt cx="5660436" cy="4563730"/>
          </a:xfrm>
        </p:grpSpPr>
        <p:sp>
          <p:nvSpPr>
            <p:cNvPr id="7" name="Rectangle 6"/>
            <p:cNvSpPr/>
            <p:nvPr/>
          </p:nvSpPr>
          <p:spPr>
            <a:xfrm>
              <a:off x="525650" y="1336413"/>
              <a:ext cx="1377950" cy="78477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r">
                <a:spcBef>
                  <a:spcPts val="0"/>
                </a:spcBef>
                <a:spcAft>
                  <a:spcPts val="600"/>
                </a:spcAft>
              </a:pPr>
              <a:r>
                <a:rPr lang="en-US" sz="1100" b="1" dirty="0">
                  <a:effectLst/>
                  <a:latin typeface="Times New Roman"/>
                  <a:ea typeface="Calibri"/>
                </a:rPr>
                <a:t>Irrational Numbers</a:t>
              </a:r>
              <a:endParaRPr lang="en-US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158810" y="202631"/>
              <a:ext cx="1059698" cy="78477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100" b="1" dirty="0">
                  <a:effectLst/>
                  <a:latin typeface="Times New Roman"/>
                  <a:ea typeface="Calibri"/>
                </a:rPr>
                <a:t>Real Numbers </a:t>
              </a:r>
              <a:endParaRPr lang="en-US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067060" y="1339580"/>
              <a:ext cx="1300449" cy="78477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100" b="1" dirty="0">
                  <a:effectLst/>
                  <a:latin typeface="Times New Roman"/>
                  <a:ea typeface="Calibri"/>
                </a:rPr>
                <a:t>Rational Numbers</a:t>
              </a:r>
              <a:endParaRPr lang="en-US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412204" y="2443072"/>
              <a:ext cx="986003" cy="78477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r">
                <a:spcBef>
                  <a:spcPts val="0"/>
                </a:spcBef>
                <a:spcAft>
                  <a:spcPts val="600"/>
                </a:spcAft>
              </a:pPr>
              <a:r>
                <a:rPr lang="en-US" sz="1100" b="1" dirty="0">
                  <a:effectLst/>
                  <a:latin typeface="Times New Roman"/>
                  <a:ea typeface="Calibri"/>
                </a:rPr>
                <a:t>Non-Integers</a:t>
              </a:r>
              <a:endParaRPr lang="en-US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191063" y="2444731"/>
              <a:ext cx="690774" cy="56055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100" b="1" dirty="0">
                  <a:effectLst/>
                  <a:latin typeface="Times New Roman"/>
                  <a:ea typeface="Calibri"/>
                </a:rPr>
                <a:t>Integers</a:t>
              </a:r>
              <a:endParaRPr lang="en-US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060950" y="3325271"/>
              <a:ext cx="1308100" cy="64008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r">
                <a:spcBef>
                  <a:spcPts val="0"/>
                </a:spcBef>
                <a:spcAft>
                  <a:spcPts val="600"/>
                </a:spcAft>
              </a:pPr>
              <a:r>
                <a:rPr lang="en-US" sz="1100" b="1" dirty="0">
                  <a:effectLst/>
                  <a:latin typeface="Times New Roman"/>
                  <a:ea typeface="Calibri"/>
                </a:rPr>
                <a:t>Negative Numbers </a:t>
              </a:r>
              <a:endParaRPr lang="en-US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753286" y="3325271"/>
              <a:ext cx="1176020" cy="56055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100" b="1" dirty="0">
                  <a:effectLst/>
                  <a:latin typeface="Times New Roman"/>
                  <a:ea typeface="Calibri"/>
                </a:rPr>
                <a:t>Whole Numbers </a:t>
              </a:r>
              <a:endParaRPr lang="en-US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271826" y="4205809"/>
              <a:ext cx="489585" cy="56055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r">
                <a:spcBef>
                  <a:spcPts val="0"/>
                </a:spcBef>
                <a:spcAft>
                  <a:spcPts val="600"/>
                </a:spcAft>
              </a:pPr>
              <a:r>
                <a:rPr lang="en-US" sz="1100" b="1" dirty="0">
                  <a:effectLst/>
                  <a:latin typeface="Times New Roman"/>
                  <a:ea typeface="Calibri"/>
                </a:rPr>
                <a:t>Zero</a:t>
              </a:r>
              <a:endParaRPr lang="en-US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082206" y="4205809"/>
              <a:ext cx="1254125" cy="56055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100" b="1" dirty="0">
                  <a:effectLst/>
                  <a:latin typeface="Times New Roman"/>
                  <a:ea typeface="Calibri"/>
                </a:rPr>
                <a:t>Natural Numbers </a:t>
              </a:r>
              <a:endParaRPr lang="en-US" sz="12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6" name="Elbow Connector 15"/>
            <p:cNvCxnSpPr/>
            <p:nvPr/>
          </p:nvCxnSpPr>
          <p:spPr>
            <a:xfrm rot="5400000">
              <a:off x="1288864" y="927504"/>
              <a:ext cx="320815" cy="48088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lbow Connector 16"/>
            <p:cNvCxnSpPr/>
            <p:nvPr/>
          </p:nvCxnSpPr>
          <p:spPr>
            <a:xfrm rot="16200000" flipH="1">
              <a:off x="2040443" y="656809"/>
              <a:ext cx="320424" cy="1021884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Elbow Connector 17"/>
            <p:cNvCxnSpPr/>
            <p:nvPr/>
          </p:nvCxnSpPr>
          <p:spPr>
            <a:xfrm rot="5400000">
              <a:off x="2146346" y="1872134"/>
              <a:ext cx="318720" cy="82315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lbow Connector 18"/>
            <p:cNvCxnSpPr/>
            <p:nvPr/>
          </p:nvCxnSpPr>
          <p:spPr>
            <a:xfrm rot="16200000" flipH="1">
              <a:off x="2966666" y="1874970"/>
              <a:ext cx="320378" cy="819143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19"/>
            <p:cNvCxnSpPr/>
            <p:nvPr/>
          </p:nvCxnSpPr>
          <p:spPr>
            <a:xfrm rot="5400000">
              <a:off x="2950537" y="2755177"/>
              <a:ext cx="319985" cy="820201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20"/>
            <p:cNvCxnSpPr/>
            <p:nvPr/>
          </p:nvCxnSpPr>
          <p:spPr>
            <a:xfrm rot="16200000" flipH="1">
              <a:off x="3770971" y="2754944"/>
              <a:ext cx="319985" cy="82066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/>
            <p:nvPr/>
          </p:nvCxnSpPr>
          <p:spPr>
            <a:xfrm rot="5400000">
              <a:off x="3768965" y="3633478"/>
              <a:ext cx="319985" cy="82467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/>
            <p:nvPr/>
          </p:nvCxnSpPr>
          <p:spPr>
            <a:xfrm rot="16200000" flipH="1">
              <a:off x="4361635" y="3865483"/>
              <a:ext cx="319985" cy="360665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 Box 33"/>
                <p:cNvSpPr txBox="1"/>
                <p:nvPr/>
              </p:nvSpPr>
              <p:spPr>
                <a:xfrm>
                  <a:off x="4883685" y="4317919"/>
                  <a:ext cx="901662" cy="336331"/>
                </a:xfrm>
                <a:prstGeom prst="rect">
                  <a:avLst/>
                </a:prstGeom>
                <a:solidFill>
                  <a:srgbClr val="CCFFFF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𝟓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𝟔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𝟕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𝟖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,…</m:t>
                        </m:r>
                      </m:oMath>
                    </m:oMathPara>
                  </a14:m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4" name="Text 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83685" y="4317919"/>
                  <a:ext cx="901662" cy="336331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 Box 33"/>
                <p:cNvSpPr txBox="1"/>
                <p:nvPr/>
              </p:nvSpPr>
              <p:spPr>
                <a:xfrm>
                  <a:off x="3190563" y="4317919"/>
                  <a:ext cx="240443" cy="336331"/>
                </a:xfrm>
                <a:prstGeom prst="rect">
                  <a:avLst/>
                </a:prstGeom>
                <a:solidFill>
                  <a:srgbClr val="CCFFFF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5" name="Text 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90563" y="4317919"/>
                  <a:ext cx="240443" cy="336331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 Box 33"/>
                <p:cNvSpPr txBox="1"/>
                <p:nvPr/>
              </p:nvSpPr>
              <p:spPr>
                <a:xfrm>
                  <a:off x="4492964" y="3437381"/>
                  <a:ext cx="841552" cy="336331"/>
                </a:xfrm>
                <a:prstGeom prst="rect">
                  <a:avLst/>
                </a:prstGeom>
                <a:solidFill>
                  <a:srgbClr val="CCFFFF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𝟓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𝟔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,…</m:t>
                        </m:r>
                      </m:oMath>
                    </m:oMathPara>
                  </a14:m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6" name="Text 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92964" y="3437381"/>
                  <a:ext cx="841552" cy="336331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 Box 33"/>
                <p:cNvSpPr txBox="1"/>
                <p:nvPr/>
              </p:nvSpPr>
              <p:spPr>
                <a:xfrm>
                  <a:off x="1646283" y="3458472"/>
                  <a:ext cx="841552" cy="336331"/>
                </a:xfrm>
                <a:prstGeom prst="rect">
                  <a:avLst/>
                </a:prstGeom>
                <a:solidFill>
                  <a:srgbClr val="CCFFFF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…, 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𝟓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</m:oMath>
                    </m:oMathPara>
                  </a14:m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7" name="Text 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6283" y="3458472"/>
                  <a:ext cx="841552" cy="336331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 Box 33"/>
                <p:cNvSpPr txBox="1"/>
                <p:nvPr/>
              </p:nvSpPr>
              <p:spPr>
                <a:xfrm>
                  <a:off x="3631376" y="2575634"/>
                  <a:ext cx="1142106" cy="336331"/>
                </a:xfrm>
                <a:prstGeom prst="rect">
                  <a:avLst/>
                </a:prstGeom>
                <a:solidFill>
                  <a:srgbClr val="CCFFFF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…,−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,…</m:t>
                        </m:r>
                      </m:oMath>
                    </m:oMathPara>
                  </a14:m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8" name="Text 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31376" y="2575634"/>
                  <a:ext cx="1142106" cy="336331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 Box 33"/>
                <p:cNvSpPr txBox="1"/>
                <p:nvPr/>
              </p:nvSpPr>
              <p:spPr>
                <a:xfrm>
                  <a:off x="1182125" y="2555182"/>
                  <a:ext cx="595835" cy="560552"/>
                </a:xfrm>
                <a:prstGeom prst="rect">
                  <a:avLst/>
                </a:prstGeom>
                <a:solidFill>
                  <a:srgbClr val="CCFFFF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b="1" i="1" smtClean="0"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f>
                          <m:fPr>
                            <m:ctrlP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𝟑</m:t>
                            </m:r>
                          </m:num>
                          <m:den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𝟒</m:t>
                            </m:r>
                          </m:den>
                        </m:f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</m:t>
                        </m:r>
                        <m:f>
                          <m:fPr>
                            <m:ctrlP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𝟐𝟕</m:t>
                            </m:r>
                          </m:num>
                          <m:den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𝟏𝟏</m:t>
                            </m:r>
                          </m:den>
                        </m:f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𝟗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𝒊</m:t>
                        </m:r>
                      </m:oMath>
                    </m:oMathPara>
                  </a14:m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9" name="Text 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2125" y="2555182"/>
                  <a:ext cx="595835" cy="560552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 Box 33"/>
                <p:cNvSpPr txBox="1"/>
                <p:nvPr/>
              </p:nvSpPr>
              <p:spPr>
                <a:xfrm>
                  <a:off x="2879990" y="1455020"/>
                  <a:ext cx="1202217" cy="560552"/>
                </a:xfrm>
                <a:prstGeom prst="rect">
                  <a:avLst/>
                </a:prstGeom>
                <a:solidFill>
                  <a:srgbClr val="CCFFFF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𝟑</m:t>
                            </m:r>
                          </m:num>
                          <m:den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𝟒</m:t>
                            </m:r>
                          </m:den>
                        </m:f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</m:t>
                        </m:r>
                        <m:f>
                          <m:fPr>
                            <m:ctrlP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𝟐𝟕</m:t>
                            </m:r>
                          </m:num>
                          <m:den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𝟏𝟏</m:t>
                            </m:r>
                          </m:den>
                        </m:f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𝟗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𝒊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</m:oMath>
                    </m:oMathPara>
                  </a14:m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0" name="Text 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79990" y="1455020"/>
                  <a:ext cx="1202217" cy="560552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 Box 33"/>
                <p:cNvSpPr txBox="1"/>
                <p:nvPr/>
              </p:nvSpPr>
              <p:spPr>
                <a:xfrm>
                  <a:off x="124911" y="1456531"/>
                  <a:ext cx="901662" cy="560552"/>
                </a:xfrm>
                <a:prstGeom prst="rect">
                  <a:avLst/>
                </a:prstGeom>
                <a:solidFill>
                  <a:srgbClr val="CCFFFF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𝝅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𝒆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f>
                          <m:fPr>
                            <m:ctrlP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𝟐𝟐</m:t>
                            </m:r>
                          </m:num>
                          <m:den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𝟕</m:t>
                            </m:r>
                          </m:den>
                        </m:f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ad>
                          <m:radPr>
                            <m:degHide m:val="on"/>
                            <m:ctrlP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radPr>
                          <m:deg/>
                          <m:e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𝟐</m:t>
                            </m:r>
                          </m:e>
                        </m:rad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ad>
                          <m:radPr>
                            <m:degHide m:val="on"/>
                            <m:ctrlP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radPr>
                          <m:deg/>
                          <m:e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𝟑</m:t>
                            </m:r>
                          </m:e>
                        </m:rad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 </m:t>
                        </m:r>
                        <m:rad>
                          <m:radPr>
                            <m:degHide m:val="on"/>
                            <m:ctrlPr>
                              <a:rPr lang="en-US" sz="1100" b="1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en-US" sz="1100" b="1" i="1">
                                <a:effectLst/>
                                <a:latin typeface="Cambria Math"/>
                                <a:ea typeface="Times New Roman"/>
                              </a:rPr>
                              <m:t>𝟕</m:t>
                            </m:r>
                          </m:e>
                        </m:rad>
                      </m:oMath>
                    </m:oMathPara>
                  </a14:m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1" name="Text 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4911" y="1456531"/>
                  <a:ext cx="901662" cy="560552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 Box 33"/>
                <p:cNvSpPr txBox="1"/>
                <p:nvPr/>
              </p:nvSpPr>
              <p:spPr>
                <a:xfrm>
                  <a:off x="1777959" y="314741"/>
                  <a:ext cx="1923546" cy="560552"/>
                </a:xfrm>
                <a:prstGeom prst="rect">
                  <a:avLst/>
                </a:prstGeom>
                <a:solidFill>
                  <a:srgbClr val="CCFFFF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𝝅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𝒆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f>
                          <m:fPr>
                            <m:ctrlP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𝟐𝟐</m:t>
                            </m:r>
                          </m:num>
                          <m:den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𝟕</m:t>
                            </m:r>
                          </m:den>
                        </m:f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ad>
                          <m:radPr>
                            <m:degHide m:val="on"/>
                            <m:ctrlP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radPr>
                          <m:deg/>
                          <m:e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𝟐</m:t>
                            </m:r>
                          </m:e>
                        </m:rad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ad>
                          <m:radPr>
                            <m:degHide m:val="on"/>
                            <m:ctrlP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radPr>
                          <m:deg/>
                          <m:e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𝟑</m:t>
                            </m:r>
                          </m:e>
                        </m:rad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 </m:t>
                        </m:r>
                        <m:rad>
                          <m:radPr>
                            <m:degHide m:val="on"/>
                            <m:ctrlPr>
                              <a:rPr lang="en-US" sz="1100" b="1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en-US" sz="1100" b="1" i="1">
                                <a:effectLst/>
                                <a:latin typeface="Cambria Math"/>
                                <a:ea typeface="Times New Roman"/>
                              </a:rPr>
                              <m:t>𝟕</m:t>
                            </m:r>
                          </m:e>
                        </m:rad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,</m:t>
                        </m:r>
                        <m:f>
                          <m:fPr>
                            <m:ctrlP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𝟑</m:t>
                            </m:r>
                          </m:num>
                          <m:den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𝟒</m:t>
                            </m:r>
                          </m:den>
                        </m:f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</m:t>
                        </m:r>
                        <m:f>
                          <m:fPr>
                            <m:ctrlP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𝟐𝟕</m:t>
                            </m:r>
                          </m:num>
                          <m:den>
                            <m:r>
                              <a:rPr lang="en-US" sz="1100" b="1" i="1">
                                <a:effectLst/>
                                <a:latin typeface="Cambria Math"/>
                                <a:ea typeface="Calibri"/>
                              </a:rPr>
                              <m:t>𝟏𝟏</m:t>
                            </m:r>
                          </m:den>
                        </m:f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𝟗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𝒊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−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, 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  <m:r>
                          <a:rPr lang="en-US" sz="1100" b="1" i="1">
                            <a:effectLst/>
                            <a:latin typeface="Cambria Math"/>
                            <a:ea typeface="Times New Roman"/>
                          </a:rPr>
                          <m:t> </m:t>
                        </m:r>
                      </m:oMath>
                    </m:oMathPara>
                  </a14:m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2" name="Text 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77959" y="314741"/>
                  <a:ext cx="1923546" cy="560552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331706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REAL NUMBERS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/>
                  <a:t>are the set of numbers that is formed by combining the rational numbers and the irrational numbers.</a:t>
                </a:r>
              </a:p>
              <a:p>
                <a:pPr marL="0" indent="0">
                  <a:buNone/>
                </a:pPr>
                <a:endParaRPr lang="en-US" sz="1600" b="1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IRRATIONAL NUMBERS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>
                    <a:effectLst/>
                  </a:rPr>
                  <a:t>are the set of all numbers whose decimal representation are neither terminating nor repeating. It cannot be expressed as a quotient of integers.</a:t>
                </a:r>
              </a:p>
              <a:p>
                <a:pPr marL="0" indent="0">
                  <a:buNone/>
                </a:pPr>
                <a:r>
                  <a:rPr lang="en-US" sz="1600" b="1" dirty="0"/>
                  <a:t> </a:t>
                </a:r>
                <a:endParaRPr lang="en-US" sz="1600" dirty="0">
                  <a:effectLst/>
                </a:endParaRPr>
              </a:p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RATIONAL NUMBERS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>
                    <a:effectLst/>
                  </a:rPr>
                  <a:t>are the set of all numbers which can be expressed in the form: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sz="2400" dirty="0"/>
                  <a:t>, where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 are integers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 is not equal to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/>
                  <a:t>, written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𝑏</m:t>
                    </m:r>
                    <m:r>
                      <a:rPr lang="en-US" sz="2400" i="1">
                        <a:latin typeface="Cambria Math"/>
                      </a:rPr>
                      <m:t>≠0</m:t>
                    </m:r>
                  </m:oMath>
                </a14:m>
                <a:r>
                  <a:rPr lang="en-US" sz="2400" dirty="0"/>
                  <a:t>. It can be expressed as terminating or repeating decimals.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772" b="-63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NON-INTEGERS</a:t>
            </a:r>
            <a:r>
              <a:rPr lang="en-US" sz="2400" dirty="0"/>
              <a:t> </a:t>
            </a:r>
            <a:r>
              <a:rPr lang="en-US" sz="2400" dirty="0">
                <a:effectLst/>
              </a:rPr>
              <a:t>are the set of all numbers that is neither a positive whole number, nor a negative whole number, nor zero. These include decimals, fractions, and imaginary numbers.</a:t>
            </a:r>
          </a:p>
          <a:p>
            <a:pPr marL="0" indent="0">
              <a:buNone/>
            </a:pPr>
            <a:r>
              <a:rPr lang="en-US" sz="2400" b="1" dirty="0"/>
              <a:t> </a:t>
            </a:r>
            <a:endParaRPr lang="en-US" sz="2400" dirty="0">
              <a:effectLst/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INTEGERS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>
                <a:effectLst/>
              </a:rPr>
              <a:t>are the set of numbers formed by positive whole numbers, negative whole numbers, and zero.</a:t>
            </a:r>
          </a:p>
          <a:p>
            <a:pPr marL="0" indent="0">
              <a:buNone/>
            </a:pPr>
            <a:r>
              <a:rPr lang="en-US" sz="2400" b="1" dirty="0"/>
              <a:t> </a:t>
            </a:r>
            <a:endParaRPr lang="en-US" sz="2400" dirty="0">
              <a:effectLst/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NEGATIVE NUMBERS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>
                <a:effectLst/>
              </a:rPr>
              <a:t>are numbers less than zero and usually mean a value that is a deficit or shortage.</a:t>
            </a: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262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WHOLE NUMBERS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>
                <a:effectLst/>
              </a:rPr>
              <a:t>are the set of numbers formed by adding 0 to the set of natural numbers.</a:t>
            </a:r>
          </a:p>
          <a:p>
            <a:pPr marL="0" indent="0"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ZERO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denotes the absence of all magnitude or quantity.</a:t>
            </a:r>
          </a:p>
          <a:p>
            <a:pPr marL="0" indent="0">
              <a:buNone/>
            </a:pPr>
            <a:r>
              <a:rPr lang="en-US" sz="2400" b="1" dirty="0"/>
              <a:t> </a:t>
            </a:r>
            <a:endParaRPr lang="en-U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NATURAL NUMBERS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are used for counting.</a:t>
            </a: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984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p:sp>
        <p:nvSpPr>
          <p:cNvPr id="4" name="Rectangle 3"/>
          <p:cNvSpPr/>
          <p:nvPr/>
        </p:nvSpPr>
        <p:spPr>
          <a:xfrm>
            <a:off x="1219200" y="1581150"/>
            <a:ext cx="6858000" cy="1005840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1</a:t>
                </a:r>
                <a:r>
                  <a:rPr lang="en-US" sz="2400" dirty="0"/>
                  <a:t>: Determine which of the numbers given below are: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acc>
                        <m:accPr>
                          <m:chr m:val="̅"/>
                          <m:ctrlPr>
                            <a:rPr lang="en-US" sz="2400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>
                              <a:latin typeface="Cambria Math"/>
                            </a:rPr>
                            <m:t>𝟑</m:t>
                          </m:r>
                        </m:e>
                      </m:acc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𝟕𝟏𝟕𝟕𝟏𝟕𝟕𝟕𝟏𝟕𝟕𝟕𝟕𝟏</m:t>
                      </m:r>
                      <m:r>
                        <a:rPr lang="en-US" sz="2400" b="1" i="1">
                          <a:latin typeface="Cambria Math"/>
                        </a:rPr>
                        <m:t>…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𝝅</m:t>
                      </m:r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𝟔</m:t>
                      </m:r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𝟕</m:t>
                      </m:r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𝟒𝟏</m:t>
                      </m:r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𝟓𝟏</m:t>
                      </m:r>
                    </m:oMath>
                  </m:oMathPara>
                </a14:m>
                <a:endParaRPr lang="en-US" sz="2400" dirty="0"/>
              </a:p>
              <a:p>
                <a:pPr marL="0" lvl="0" indent="0">
                  <a:buNone/>
                  <a:tabLst>
                    <a:tab pos="2743200" algn="l"/>
                    <a:tab pos="3200400" algn="l"/>
                  </a:tabLst>
                </a:pPr>
                <a:r>
                  <a:rPr lang="en-US" sz="2000" b="1" dirty="0"/>
                  <a:t>a.  Integers	</a:t>
                </a:r>
              </a:p>
              <a:p>
                <a:pPr marL="0" lvl="0" indent="0">
                  <a:buNone/>
                  <a:tabLst>
                    <a:tab pos="2743200" algn="l"/>
                    <a:tab pos="3200400" algn="l"/>
                  </a:tabLst>
                </a:pPr>
                <a:r>
                  <a:rPr lang="en-US" sz="2000" b="1" dirty="0"/>
                  <a:t>b.  Rational Numbers	</a:t>
                </a:r>
              </a:p>
              <a:p>
                <a:pPr marL="0" lvl="0" indent="0">
                  <a:buNone/>
                  <a:tabLst>
                    <a:tab pos="2743200" algn="l"/>
                    <a:tab pos="3200400" algn="l"/>
                  </a:tabLst>
                </a:pPr>
                <a:r>
                  <a:rPr lang="en-US" sz="2000" b="1" dirty="0"/>
                  <a:t>c.  Irrational Numbers	</a:t>
                </a:r>
                <a:endParaRPr lang="en-US" sz="1600" dirty="0"/>
              </a:p>
              <a:p>
                <a:pPr marL="0" lvl="0" indent="0">
                  <a:buNone/>
                  <a:tabLst>
                    <a:tab pos="2743200" algn="l"/>
                    <a:tab pos="3200400" algn="l"/>
                  </a:tabLst>
                </a:pPr>
                <a:r>
                  <a:rPr lang="en-US" sz="2000" b="1" dirty="0"/>
                  <a:t>d.  Real Numbers	</a:t>
                </a:r>
                <a:endParaRPr lang="en-US" sz="2000" dirty="0"/>
              </a:p>
              <a:p>
                <a:pPr marL="0" lvl="0" indent="0">
                  <a:buNone/>
                  <a:tabLst>
                    <a:tab pos="2743200" algn="l"/>
                    <a:tab pos="3200400" algn="l"/>
                  </a:tabLst>
                </a:pPr>
                <a:r>
                  <a:rPr lang="en-US" sz="2000" b="1" dirty="0"/>
                  <a:t>e.  Natural Numbers	</a:t>
                </a:r>
              </a:p>
              <a:p>
                <a:pPr marL="0" lvl="0" indent="0">
                  <a:buNone/>
                  <a:tabLst>
                    <a:tab pos="2743200" algn="l"/>
                    <a:tab pos="3200400" algn="l"/>
                  </a:tabLst>
                </a:pPr>
                <a:r>
                  <a:rPr lang="en-US" sz="2000" b="1" dirty="0"/>
                  <a:t>f.  Non-integers	</a:t>
                </a:r>
                <a:endParaRPr lang="en-US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 b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414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p:sp>
        <p:nvSpPr>
          <p:cNvPr id="4" name="Rectangle 3"/>
          <p:cNvSpPr/>
          <p:nvPr/>
        </p:nvSpPr>
        <p:spPr>
          <a:xfrm>
            <a:off x="1219200" y="1581150"/>
            <a:ext cx="6858000" cy="1005840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971800" y="2647950"/>
            <a:ext cx="16002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71800" y="3379470"/>
            <a:ext cx="27432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971800" y="3013710"/>
            <a:ext cx="27432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971800" y="3745230"/>
            <a:ext cx="539496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971800" y="4476750"/>
            <a:ext cx="118872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971800" y="4110990"/>
            <a:ext cx="13716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Sample Problem 1</a:t>
                </a:r>
                <a:r>
                  <a:rPr lang="en-US" sz="2400" dirty="0"/>
                  <a:t>: Determine which of the numbers given below are: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acc>
                        <m:accPr>
                          <m:chr m:val="̅"/>
                          <m:ctrlPr>
                            <a:rPr lang="en-US" sz="2400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>
                              <a:latin typeface="Cambria Math"/>
                            </a:rPr>
                            <m:t>𝟑</m:t>
                          </m:r>
                        </m:e>
                      </m:acc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𝟕𝟏𝟕𝟕𝟏𝟕𝟕𝟕𝟏𝟕𝟕𝟕𝟕𝟏</m:t>
                      </m:r>
                      <m:r>
                        <a:rPr lang="en-US" sz="2400" b="1" i="1">
                          <a:latin typeface="Cambria Math"/>
                        </a:rPr>
                        <m:t>…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𝝅</m:t>
                      </m:r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𝟔</m:t>
                      </m:r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𝟕</m:t>
                      </m:r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𝟒𝟏</m:t>
                      </m:r>
                      <m:r>
                        <a:rPr lang="en-US" sz="2400" b="1" i="1">
                          <a:latin typeface="Cambria Math"/>
                        </a:rPr>
                        <m:t>          </m:t>
                      </m:r>
                      <m:r>
                        <a:rPr lang="en-US" sz="2400" b="1" i="1">
                          <a:latin typeface="Cambria Math"/>
                        </a:rPr>
                        <m:t>𝟓𝟏</m:t>
                      </m:r>
                    </m:oMath>
                  </m:oMathPara>
                </a14:m>
                <a:endParaRPr lang="en-US" sz="2400" dirty="0"/>
              </a:p>
              <a:p>
                <a:pPr marL="0" lvl="0" indent="0">
                  <a:buNone/>
                  <a:tabLst>
                    <a:tab pos="2743200" algn="l"/>
                    <a:tab pos="3200400" algn="l"/>
                  </a:tabLst>
                </a:pPr>
                <a:r>
                  <a:rPr lang="en-US" sz="2000" b="1" dirty="0"/>
                  <a:t>a.  Integers	</a:t>
                </a:r>
                <a14:m>
                  <m:oMath xmlns:m="http://schemas.openxmlformats.org/officeDocument/2006/math">
                    <m:r>
                      <a:rPr lang="en-US" sz="1600" b="1" i="1">
                        <a:latin typeface="Cambria Math"/>
                      </a:rPr>
                      <m:t>𝟎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𝟔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𝟕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𝟒𝟏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𝟓𝟏</m:t>
                    </m:r>
                  </m:oMath>
                </a14:m>
                <a:endParaRPr lang="en-US" sz="1600" dirty="0"/>
              </a:p>
              <a:p>
                <a:pPr marL="0" lvl="0" indent="0">
                  <a:buNone/>
                  <a:tabLst>
                    <a:tab pos="2743200" algn="l"/>
                    <a:tab pos="3200400" algn="l"/>
                  </a:tabLst>
                </a:pPr>
                <a:r>
                  <a:rPr lang="en-US" sz="2000" b="1" dirty="0"/>
                  <a:t>b.  Rational Numbers	</a:t>
                </a:r>
                <a14:m>
                  <m:oMath xmlns:m="http://schemas.openxmlformats.org/officeDocument/2006/math">
                    <m:r>
                      <a:rPr lang="en-US" sz="1600" b="1" i="1">
                        <a:latin typeface="Cambria Math"/>
                      </a:rPr>
                      <m:t>−</m:t>
                    </m:r>
                    <m:r>
                      <a:rPr lang="en-US" sz="1600" b="1" i="1">
                        <a:latin typeface="Cambria Math"/>
                      </a:rPr>
                      <m:t>𝟎</m:t>
                    </m:r>
                    <m:r>
                      <a:rPr lang="en-US" sz="1600" b="1" i="1">
                        <a:latin typeface="Cambria Math"/>
                      </a:rPr>
                      <m:t>.</m:t>
                    </m:r>
                    <m:r>
                      <a:rPr lang="en-US" sz="1600" b="1" i="1">
                        <a:latin typeface="Cambria Math"/>
                      </a:rPr>
                      <m:t>𝟐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𝟎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𝟎</m:t>
                    </m:r>
                    <m:r>
                      <a:rPr lang="en-US" sz="1600" b="1" i="1">
                        <a:latin typeface="Cambria Math"/>
                      </a:rPr>
                      <m:t>.</m:t>
                    </m:r>
                    <m:acc>
                      <m:accPr>
                        <m:chr m:val="̅"/>
                        <m:ctrlPr>
                          <a:rPr lang="en-US" sz="1600" b="1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sz="1600" b="1" i="1" smtClean="0">
                            <a:latin typeface="Cambria Math"/>
                          </a:rPr>
                          <m:t>𝟑</m:t>
                        </m:r>
                      </m:e>
                    </m:acc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𝟔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𝟕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𝟒𝟏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𝟓𝟏</m:t>
                    </m:r>
                  </m:oMath>
                </a14:m>
                <a:endParaRPr lang="en-US" sz="2000" dirty="0"/>
              </a:p>
              <a:p>
                <a:pPr marL="0" lvl="0" indent="0">
                  <a:buNone/>
                  <a:tabLst>
                    <a:tab pos="2743200" algn="l"/>
                    <a:tab pos="3200400" algn="l"/>
                  </a:tabLst>
                </a:pPr>
                <a:r>
                  <a:rPr lang="en-US" sz="2000" b="1" dirty="0"/>
                  <a:t>c.  Irrational Numbers	</a:t>
                </a:r>
                <a14:m>
                  <m:oMath xmlns:m="http://schemas.openxmlformats.org/officeDocument/2006/math">
                    <m:r>
                      <a:rPr lang="en-US" sz="1600" b="1" i="1">
                        <a:latin typeface="Cambria Math"/>
                      </a:rPr>
                      <m:t>𝟎</m:t>
                    </m:r>
                    <m:r>
                      <a:rPr lang="en-US" sz="1600" b="1" i="1">
                        <a:latin typeface="Cambria Math"/>
                      </a:rPr>
                      <m:t>.</m:t>
                    </m:r>
                    <m:r>
                      <a:rPr lang="en-US" sz="1600" b="1" i="1">
                        <a:latin typeface="Cambria Math"/>
                      </a:rPr>
                      <m:t>𝟕𝟏𝟕𝟕𝟏𝟕𝟕𝟕𝟏𝟕𝟕𝟕𝟕𝟏</m:t>
                    </m:r>
                    <m:r>
                      <a:rPr lang="en-US" sz="1600" b="1" i="1">
                        <a:latin typeface="Cambria Math"/>
                      </a:rPr>
                      <m:t>…,   </m:t>
                    </m:r>
                    <m:r>
                      <a:rPr lang="en-US" sz="1600" b="1" i="1">
                        <a:latin typeface="Cambria Math"/>
                      </a:rPr>
                      <m:t>𝝅</m:t>
                    </m:r>
                  </m:oMath>
                </a14:m>
                <a:endParaRPr lang="en-US" sz="1600" dirty="0"/>
              </a:p>
              <a:p>
                <a:pPr marL="0" lvl="0" indent="0">
                  <a:buNone/>
                  <a:tabLst>
                    <a:tab pos="2743200" algn="l"/>
                    <a:tab pos="3200400" algn="l"/>
                  </a:tabLst>
                </a:pPr>
                <a:r>
                  <a:rPr lang="en-US" sz="2000" b="1" dirty="0"/>
                  <a:t>d.  Real Numbers	</a:t>
                </a:r>
                <a14:m>
                  <m:oMath xmlns:m="http://schemas.openxmlformats.org/officeDocument/2006/math">
                    <m:r>
                      <a:rPr lang="en-US" sz="1600" b="1" i="1">
                        <a:latin typeface="Cambria Math"/>
                      </a:rPr>
                      <m:t>−</m:t>
                    </m:r>
                    <m:r>
                      <a:rPr lang="en-US" sz="1600" b="1" i="1">
                        <a:latin typeface="Cambria Math"/>
                      </a:rPr>
                      <m:t>𝟎</m:t>
                    </m:r>
                    <m:r>
                      <a:rPr lang="en-US" sz="1600" b="1" i="1">
                        <a:latin typeface="Cambria Math"/>
                      </a:rPr>
                      <m:t>.</m:t>
                    </m:r>
                    <m:r>
                      <a:rPr lang="en-US" sz="1600" b="1" i="1">
                        <a:latin typeface="Cambria Math"/>
                      </a:rPr>
                      <m:t>𝟐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𝟎</m:t>
                    </m:r>
                    <m:r>
                      <a:rPr lang="en-US" sz="1600" b="1" i="1">
                        <a:latin typeface="Cambria Math"/>
                      </a:rPr>
                      <m:t>,</m:t>
                    </m:r>
                    <m:r>
                      <a:rPr lang="en-US" sz="1600" b="1" i="1">
                        <a:latin typeface="Cambria Math"/>
                      </a:rPr>
                      <m:t>𝟎</m:t>
                    </m:r>
                    <m:r>
                      <a:rPr lang="en-US" sz="1600" b="1" i="1">
                        <a:latin typeface="Cambria Math"/>
                      </a:rPr>
                      <m:t>.</m:t>
                    </m:r>
                    <m:acc>
                      <m:accPr>
                        <m:chr m:val="̅"/>
                        <m:ctrlPr>
                          <a:rPr lang="en-US" sz="1600" b="1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1600" b="1" i="1">
                            <a:latin typeface="Cambria Math"/>
                          </a:rPr>
                          <m:t>𝟑</m:t>
                        </m:r>
                      </m:e>
                    </m:acc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𝟔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𝟕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𝟒𝟏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𝟓𝟏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𝟎</m:t>
                    </m:r>
                    <m:r>
                      <a:rPr lang="en-US" sz="1600" b="1" i="1">
                        <a:latin typeface="Cambria Math"/>
                      </a:rPr>
                      <m:t>.</m:t>
                    </m:r>
                    <m:r>
                      <a:rPr lang="en-US" sz="1600" b="1" i="1">
                        <a:latin typeface="Cambria Math"/>
                      </a:rPr>
                      <m:t>𝟕𝟏𝟕𝟕𝟏𝟕𝟕𝟕𝟏𝟕𝟕𝟕𝟕𝟏</m:t>
                    </m:r>
                    <m:r>
                      <a:rPr lang="en-US" sz="1600" b="1" i="1">
                        <a:latin typeface="Cambria Math"/>
                      </a:rPr>
                      <m:t>…,   </m:t>
                    </m:r>
                    <m:r>
                      <a:rPr lang="en-US" sz="1600" b="1" i="1">
                        <a:latin typeface="Cambria Math"/>
                      </a:rPr>
                      <m:t>𝝅</m:t>
                    </m:r>
                  </m:oMath>
                </a14:m>
                <a:endParaRPr lang="en-US" sz="2000" dirty="0"/>
              </a:p>
              <a:p>
                <a:pPr marL="0" lvl="0" indent="0">
                  <a:buNone/>
                  <a:tabLst>
                    <a:tab pos="2743200" algn="l"/>
                    <a:tab pos="3200400" algn="l"/>
                  </a:tabLst>
                </a:pPr>
                <a:r>
                  <a:rPr lang="en-US" sz="2000" b="1" dirty="0"/>
                  <a:t>e.  Natural Numbers	</a:t>
                </a:r>
                <a14:m>
                  <m:oMath xmlns:m="http://schemas.openxmlformats.org/officeDocument/2006/math">
                    <m:r>
                      <a:rPr lang="en-US" sz="1600" b="1" i="1">
                        <a:latin typeface="Cambria Math"/>
                      </a:rPr>
                      <m:t>𝟔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𝟕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𝟒𝟏</m:t>
                    </m:r>
                    <m:r>
                      <a:rPr lang="en-US" sz="1600" b="1" i="1">
                        <a:latin typeface="Cambria Math"/>
                      </a:rPr>
                      <m:t>,  </m:t>
                    </m:r>
                    <m:r>
                      <a:rPr lang="en-US" sz="1600" b="1" i="1">
                        <a:latin typeface="Cambria Math"/>
                      </a:rPr>
                      <m:t>𝟓𝟏</m:t>
                    </m:r>
                  </m:oMath>
                </a14:m>
                <a:endParaRPr lang="en-US" sz="1600" dirty="0"/>
              </a:p>
              <a:p>
                <a:pPr marL="0" lvl="0" indent="0">
                  <a:buNone/>
                  <a:tabLst>
                    <a:tab pos="2743200" algn="l"/>
                    <a:tab pos="3200400" algn="l"/>
                  </a:tabLst>
                </a:pPr>
                <a:r>
                  <a:rPr lang="en-US" sz="2000" b="1" dirty="0"/>
                  <a:t>f.  Non-integers	</a:t>
                </a:r>
                <a14:m>
                  <m:oMath xmlns:m="http://schemas.openxmlformats.org/officeDocument/2006/math">
                    <m:r>
                      <a:rPr lang="en-US" sz="1600" b="1" i="1">
                        <a:latin typeface="Cambria Math"/>
                      </a:rPr>
                      <m:t>−</m:t>
                    </m:r>
                    <m:r>
                      <a:rPr lang="en-US" sz="1600" b="1" i="1">
                        <a:latin typeface="Cambria Math"/>
                      </a:rPr>
                      <m:t>𝟎</m:t>
                    </m:r>
                    <m:r>
                      <a:rPr lang="en-US" sz="1600" b="1" i="1">
                        <a:latin typeface="Cambria Math"/>
                      </a:rPr>
                      <m:t>.</m:t>
                    </m:r>
                    <m:r>
                      <a:rPr lang="en-US" sz="1600" b="1" i="1">
                        <a:latin typeface="Cambria Math"/>
                      </a:rPr>
                      <m:t>𝟐</m:t>
                    </m:r>
                    <m:r>
                      <a:rPr lang="en-US" sz="1600" b="1" i="1">
                        <a:latin typeface="Cambria Math"/>
                      </a:rPr>
                      <m:t>,</m:t>
                    </m:r>
                    <m:r>
                      <a:rPr lang="en-US" sz="1600" b="1" i="1">
                        <a:latin typeface="Cambria Math"/>
                      </a:rPr>
                      <m:t>𝟎</m:t>
                    </m:r>
                    <m:r>
                      <a:rPr lang="en-US" sz="1600" b="1" i="1">
                        <a:latin typeface="Cambria Math"/>
                      </a:rPr>
                      <m:t>.</m:t>
                    </m:r>
                    <m:acc>
                      <m:accPr>
                        <m:chr m:val="̅"/>
                        <m:ctrlPr>
                          <a:rPr lang="en-US" sz="1600" b="1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1600" b="1" i="1">
                            <a:latin typeface="Cambria Math"/>
                          </a:rPr>
                          <m:t>𝟑</m:t>
                        </m:r>
                      </m:e>
                    </m:acc>
                  </m:oMath>
                </a14:m>
                <a:endParaRPr lang="en-US" sz="16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 b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002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REAL NUMBERS AND THE NUMBER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NUMBER LINE</a:t>
            </a:r>
            <a:r>
              <a:rPr lang="en-US" sz="2400" dirty="0"/>
              <a:t> is used to show the sets of natural numbers, whole numbers, and integers. Also, it can be used to show the set of rational numbers. The point that corresponds to a number is the </a:t>
            </a:r>
            <a:r>
              <a:rPr lang="en-US" sz="2400" b="1" dirty="0">
                <a:solidFill>
                  <a:srgbClr val="0070C0"/>
                </a:solidFill>
              </a:rPr>
              <a:t>graph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of the number, and drawing the point is called </a:t>
            </a:r>
            <a:r>
              <a:rPr lang="en-US" sz="2400" b="1" dirty="0">
                <a:solidFill>
                  <a:srgbClr val="0070C0"/>
                </a:solidFill>
              </a:rPr>
              <a:t>graphing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the number or </a:t>
            </a:r>
            <a:r>
              <a:rPr lang="en-US" sz="2400" b="1" dirty="0">
                <a:solidFill>
                  <a:srgbClr val="0070C0"/>
                </a:solidFill>
              </a:rPr>
              <a:t>plotting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the point.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1371600" y="2644966"/>
            <a:ext cx="6400800" cy="2136585"/>
            <a:chOff x="1176183" y="415537"/>
            <a:chExt cx="4023360" cy="2136654"/>
          </a:xfrm>
        </p:grpSpPr>
        <p:grpSp>
          <p:nvGrpSpPr>
            <p:cNvPr id="7" name="Group 6"/>
            <p:cNvGrpSpPr/>
            <p:nvPr/>
          </p:nvGrpSpPr>
          <p:grpSpPr>
            <a:xfrm>
              <a:off x="1261709" y="1718231"/>
              <a:ext cx="3840480" cy="368591"/>
              <a:chOff x="1261709" y="1718231"/>
              <a:chExt cx="3840480" cy="368591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>
                <a:off x="1261709" y="1803671"/>
                <a:ext cx="3840480" cy="0"/>
              </a:xfrm>
              <a:prstGeom prst="line">
                <a:avLst/>
              </a:prstGeom>
              <a:ln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1531266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1715711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898591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2079861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2264011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2446891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2629431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2812311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2995486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3177731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3360611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3542842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3725722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3908602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4090847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4273727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4458512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4641392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4822367" y="1718231"/>
                <a:ext cx="0" cy="18288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 Box 225"/>
              <p:cNvSpPr txBox="1"/>
              <p:nvPr/>
            </p:nvSpPr>
            <p:spPr>
              <a:xfrm>
                <a:off x="3150146" y="1902664"/>
                <a:ext cx="64135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0" name="Text Box 225"/>
              <p:cNvSpPr txBox="1"/>
              <p:nvPr/>
            </p:nvSpPr>
            <p:spPr>
              <a:xfrm>
                <a:off x="3330130" y="1902635"/>
                <a:ext cx="64135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7030A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1" name="Text Box 225"/>
              <p:cNvSpPr txBox="1"/>
              <p:nvPr/>
            </p:nvSpPr>
            <p:spPr>
              <a:xfrm>
                <a:off x="3515713" y="1902534"/>
                <a:ext cx="64135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7030A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2" name="Text Box 225"/>
              <p:cNvSpPr txBox="1"/>
              <p:nvPr/>
            </p:nvSpPr>
            <p:spPr>
              <a:xfrm>
                <a:off x="3697185" y="1902534"/>
                <a:ext cx="64135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 dirty="0">
                    <a:solidFill>
                      <a:srgbClr val="7030A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600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3" name="Text Box 225"/>
              <p:cNvSpPr txBox="1"/>
              <p:nvPr/>
            </p:nvSpPr>
            <p:spPr>
              <a:xfrm>
                <a:off x="3881296" y="1902635"/>
                <a:ext cx="64135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7030A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4" name="Text Box 225"/>
              <p:cNvSpPr txBox="1"/>
              <p:nvPr/>
            </p:nvSpPr>
            <p:spPr>
              <a:xfrm>
                <a:off x="4062906" y="1903016"/>
                <a:ext cx="64135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7030A0"/>
                    </a:solidFill>
                    <a:effectLst/>
                    <a:latin typeface="Times New Roman"/>
                    <a:ea typeface="Calibri"/>
                  </a:rPr>
                  <a:t>5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5" name="Text Box 225"/>
              <p:cNvSpPr txBox="1"/>
              <p:nvPr/>
            </p:nvSpPr>
            <p:spPr>
              <a:xfrm>
                <a:off x="4247111" y="1903482"/>
                <a:ext cx="64135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7030A0"/>
                    </a:solidFill>
                    <a:effectLst/>
                    <a:latin typeface="Times New Roman"/>
                    <a:ea typeface="Calibri"/>
                  </a:rPr>
                  <a:t>6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6" name="Text Box 225"/>
              <p:cNvSpPr txBox="1"/>
              <p:nvPr/>
            </p:nvSpPr>
            <p:spPr>
              <a:xfrm>
                <a:off x="4430173" y="1902879"/>
                <a:ext cx="64135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7030A0"/>
                    </a:solidFill>
                    <a:effectLst/>
                    <a:latin typeface="Times New Roman"/>
                    <a:ea typeface="Calibri"/>
                  </a:rPr>
                  <a:t>7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7" name="Text Box 225"/>
              <p:cNvSpPr txBox="1"/>
              <p:nvPr/>
            </p:nvSpPr>
            <p:spPr>
              <a:xfrm>
                <a:off x="4613628" y="1902600"/>
                <a:ext cx="64135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7030A0"/>
                    </a:solidFill>
                    <a:effectLst/>
                    <a:latin typeface="Times New Roman"/>
                    <a:ea typeface="Calibri"/>
                  </a:rPr>
                  <a:t>8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8" name="Text Box 225"/>
              <p:cNvSpPr txBox="1"/>
              <p:nvPr/>
            </p:nvSpPr>
            <p:spPr>
              <a:xfrm>
                <a:off x="4795918" y="1902952"/>
                <a:ext cx="64135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7030A0"/>
                    </a:solidFill>
                    <a:effectLst/>
                    <a:latin typeface="Times New Roman"/>
                    <a:ea typeface="Calibri"/>
                  </a:rPr>
                  <a:t>9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9" name="Text Box 225"/>
              <p:cNvSpPr txBox="1"/>
              <p:nvPr/>
            </p:nvSpPr>
            <p:spPr>
              <a:xfrm>
                <a:off x="2947121" y="1903758"/>
                <a:ext cx="101600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0" name="Text Box 225"/>
              <p:cNvSpPr txBox="1"/>
              <p:nvPr/>
            </p:nvSpPr>
            <p:spPr>
              <a:xfrm>
                <a:off x="2764283" y="1903758"/>
                <a:ext cx="101600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1" name="Text Box 225"/>
              <p:cNvSpPr txBox="1"/>
              <p:nvPr/>
            </p:nvSpPr>
            <p:spPr>
              <a:xfrm>
                <a:off x="2582731" y="1903016"/>
                <a:ext cx="101600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2" name="Text Box 225"/>
              <p:cNvSpPr txBox="1"/>
              <p:nvPr/>
            </p:nvSpPr>
            <p:spPr>
              <a:xfrm>
                <a:off x="2398689" y="1903942"/>
                <a:ext cx="101600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3" name="Text Box 225"/>
              <p:cNvSpPr txBox="1"/>
              <p:nvPr/>
            </p:nvSpPr>
            <p:spPr>
              <a:xfrm>
                <a:off x="2216444" y="1903016"/>
                <a:ext cx="101600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</a:rPr>
                  <a:t>-5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4" name="Text Box 225"/>
              <p:cNvSpPr txBox="1"/>
              <p:nvPr/>
            </p:nvSpPr>
            <p:spPr>
              <a:xfrm>
                <a:off x="2033263" y="1903135"/>
                <a:ext cx="101600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</a:rPr>
                  <a:t>-6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5" name="Text Box 225"/>
              <p:cNvSpPr txBox="1"/>
              <p:nvPr/>
            </p:nvSpPr>
            <p:spPr>
              <a:xfrm>
                <a:off x="1851240" y="1902424"/>
                <a:ext cx="101600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</a:rPr>
                  <a:t>-7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6" name="Text Box 225"/>
              <p:cNvSpPr txBox="1"/>
              <p:nvPr/>
            </p:nvSpPr>
            <p:spPr>
              <a:xfrm>
                <a:off x="1668720" y="1903016"/>
                <a:ext cx="101600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</a:rPr>
                  <a:t>-8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7" name="Text Box 225"/>
              <p:cNvSpPr txBox="1"/>
              <p:nvPr/>
            </p:nvSpPr>
            <p:spPr>
              <a:xfrm>
                <a:off x="1483640" y="1902902"/>
                <a:ext cx="101600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050" b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</a:rPr>
                  <a:t>-9</a:t>
                </a:r>
                <a:endParaRPr lang="en-US" sz="1600">
                  <a:effectLst/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8" name="Straight Connector 7"/>
            <p:cNvCxnSpPr/>
            <p:nvPr/>
          </p:nvCxnSpPr>
          <p:spPr>
            <a:xfrm>
              <a:off x="3182951" y="2435993"/>
              <a:ext cx="1920240" cy="0"/>
            </a:xfrm>
            <a:prstGeom prst="line">
              <a:avLst/>
            </a:prstGeom>
            <a:ln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263565" y="2435993"/>
              <a:ext cx="1920240" cy="0"/>
            </a:xfrm>
            <a:prstGeom prst="line">
              <a:avLst/>
            </a:prstGeom>
            <a:ln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174279" y="2186431"/>
              <a:ext cx="0" cy="36576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ight Brace 10"/>
            <p:cNvSpPr/>
            <p:nvPr/>
          </p:nvSpPr>
          <p:spPr>
            <a:xfrm rot="16200000" flipV="1">
              <a:off x="4209289" y="643087"/>
              <a:ext cx="137164" cy="18288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12" name="Text Box 225"/>
            <p:cNvSpPr txBox="1"/>
            <p:nvPr/>
          </p:nvSpPr>
          <p:spPr>
            <a:xfrm>
              <a:off x="1789303" y="2171178"/>
              <a:ext cx="1212850" cy="1828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r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 dirty="0">
                  <a:solidFill>
                    <a:srgbClr val="FF0000"/>
                  </a:solidFill>
                  <a:effectLst/>
                  <a:latin typeface="Times New Roman"/>
                  <a:ea typeface="Calibri"/>
                </a:rPr>
                <a:t>Negative Numbers</a:t>
              </a:r>
              <a:endParaRPr lang="en-US" sz="16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" name="Text Box 225"/>
            <p:cNvSpPr txBox="1"/>
            <p:nvPr/>
          </p:nvSpPr>
          <p:spPr>
            <a:xfrm>
              <a:off x="3363471" y="2171178"/>
              <a:ext cx="1153795" cy="1828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 dirty="0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Positive Numbers</a:t>
              </a:r>
              <a:endParaRPr lang="en-US" sz="16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" name="Text Box 225"/>
            <p:cNvSpPr txBox="1"/>
            <p:nvPr/>
          </p:nvSpPr>
          <p:spPr>
            <a:xfrm>
              <a:off x="3697185" y="1255521"/>
              <a:ext cx="1153795" cy="1828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 dirty="0">
                  <a:effectLst/>
                  <a:latin typeface="Times New Roman"/>
                  <a:ea typeface="Calibri"/>
                </a:rPr>
                <a:t>Natural Numbers</a:t>
              </a:r>
              <a:endParaRPr lang="en-US" sz="16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" name="Right Brace 14"/>
            <p:cNvSpPr/>
            <p:nvPr/>
          </p:nvSpPr>
          <p:spPr>
            <a:xfrm rot="16200000" flipV="1">
              <a:off x="4118198" y="178880"/>
              <a:ext cx="137164" cy="201168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16" name="Text Box 225"/>
            <p:cNvSpPr txBox="1"/>
            <p:nvPr/>
          </p:nvSpPr>
          <p:spPr>
            <a:xfrm>
              <a:off x="3660115" y="877451"/>
              <a:ext cx="1069340" cy="1828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 dirty="0">
                  <a:effectLst/>
                  <a:latin typeface="Times New Roman"/>
                  <a:ea typeface="Calibri"/>
                </a:rPr>
                <a:t>Whole Numbers</a:t>
              </a:r>
              <a:endParaRPr lang="en-US" sz="16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7" name="Right Brace 16"/>
            <p:cNvSpPr/>
            <p:nvPr/>
          </p:nvSpPr>
          <p:spPr>
            <a:xfrm rot="16200000" flipV="1">
              <a:off x="3119281" y="-1201766"/>
              <a:ext cx="137164" cy="402336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18" name="Text Box 225"/>
            <p:cNvSpPr txBox="1"/>
            <p:nvPr/>
          </p:nvSpPr>
          <p:spPr>
            <a:xfrm>
              <a:off x="2923274" y="415537"/>
              <a:ext cx="539750" cy="1828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 dirty="0">
                  <a:effectLst/>
                  <a:latin typeface="Times New Roman"/>
                  <a:ea typeface="Calibri"/>
                </a:rPr>
                <a:t>Integers</a:t>
              </a:r>
              <a:endParaRPr lang="en-US" sz="1600" dirty="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9414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1065</Words>
  <Application>Microsoft Office PowerPoint</Application>
  <PresentationFormat>On-screen Show (16:9)</PresentationFormat>
  <Paragraphs>201</Paragraphs>
  <Slides>18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  <vt:lpstr>REAL NUMBERS AND THE NUMBER LINE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Rafay</cp:lastModifiedBy>
  <cp:revision>73</cp:revision>
  <dcterms:created xsi:type="dcterms:W3CDTF">2016-12-20T05:05:08Z</dcterms:created>
  <dcterms:modified xsi:type="dcterms:W3CDTF">2017-04-15T11:05:05Z</dcterms:modified>
</cp:coreProperties>
</file>